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67" r:id="rId2"/>
    <p:sldId id="257" r:id="rId3"/>
    <p:sldId id="256" r:id="rId4"/>
    <p:sldId id="270" r:id="rId5"/>
    <p:sldId id="258" r:id="rId6"/>
    <p:sldId id="260" r:id="rId7"/>
    <p:sldId id="261" r:id="rId8"/>
    <p:sldId id="263" r:id="rId9"/>
    <p:sldId id="262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9423B-2D5C-46AC-B8C6-87B9B5A3B673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3F9295-9799-4B61-90D6-7A46551F0C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189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F9295-9799-4B61-90D6-7A46551F0CC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349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7C64CF-B624-4331-B8D0-231589BF639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37892-F543-40A7-8CA8-467A7A466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7C64CF-B624-4331-B8D0-231589BF639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37892-F543-40A7-8CA8-467A7A466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7C64CF-B624-4331-B8D0-231589BF639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37892-F543-40A7-8CA8-467A7A466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7C64CF-B624-4331-B8D0-231589BF639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37892-F543-40A7-8CA8-467A7A466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7C64CF-B624-4331-B8D0-231589BF639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37892-F543-40A7-8CA8-467A7A466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7C64CF-B624-4331-B8D0-231589BF639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37892-F543-40A7-8CA8-467A7A466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7C64CF-B624-4331-B8D0-231589BF639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37892-F543-40A7-8CA8-467A7A466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7C64CF-B624-4331-B8D0-231589BF639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37892-F543-40A7-8CA8-467A7A466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7C64CF-B624-4331-B8D0-231589BF639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37892-F543-40A7-8CA8-467A7A466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7C64CF-B624-4331-B8D0-231589BF639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37892-F543-40A7-8CA8-467A7A466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7C64CF-B624-4331-B8D0-231589BF639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37892-F543-40A7-8CA8-467A7A4664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F7C64CF-B624-4331-B8D0-231589BF639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0137892-F543-40A7-8CA8-467A7A466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18" Type="http://schemas.openxmlformats.org/officeDocument/2006/relationships/image" Target="../media/image37.jpeg"/><Relationship Id="rId3" Type="http://schemas.openxmlformats.org/officeDocument/2006/relationships/image" Target="../media/image8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17" Type="http://schemas.openxmlformats.org/officeDocument/2006/relationships/image" Target="../media/image36.jpeg"/><Relationship Id="rId2" Type="http://schemas.openxmlformats.org/officeDocument/2006/relationships/image" Target="../media/image22.jpeg"/><Relationship Id="rId16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5" Type="http://schemas.openxmlformats.org/officeDocument/2006/relationships/image" Target="../media/image3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Relationship Id="rId1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png"/><Relationship Id="rId9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4143403"/>
          </a:xfrm>
        </p:spPr>
        <p:txBody>
          <a:bodyPr>
            <a:normAutofit/>
          </a:bodyPr>
          <a:lstStyle/>
          <a:p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Әсәдуллина Энҗе Васил </a:t>
            </a: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кызы - эксперт</a:t>
            </a: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Норма урта гомуми белем мәктәбенең татар теле һәм әдәбияты укытучысы</a:t>
            </a:r>
            <a:br>
              <a:rPr lang="tt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Уку йорты: В.Ульянов исемендәге Казан Дәүләт университеты</a:t>
            </a:r>
            <a:br>
              <a:rPr lang="tt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Эш стажы: 23 ел (белгечлек буенча 23 ел)</a:t>
            </a:r>
            <a:br>
              <a:rPr lang="tt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Татар теле һәм әдәбияты фәннәре буенча эксперт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pPr algn="ctr"/>
            <a:r>
              <a:rPr 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Зинн</a:t>
            </a:r>
            <a:r>
              <a:rPr lang="tt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әтуллина  Гөлнара Ханнан кызы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71480"/>
            <a:ext cx="8143932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МБББУ”Куныр урта мәктәбе”</a:t>
            </a:r>
            <a:endParaRPr lang="tt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Татар теле һәм әдәбияты укытучысы</a:t>
            </a:r>
          </a:p>
          <a:p>
            <a:pPr algn="ctr"/>
            <a:r>
              <a:rPr lang="tt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Стаж: 19/2                        </a:t>
            </a:r>
            <a:endParaRPr lang="tt-RU" sz="1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Тестирование  </a:t>
            </a:r>
            <a:r>
              <a:rPr lang="tt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tt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71балл</a:t>
            </a:r>
            <a:endParaRPr lang="tt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tt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ксперт бәясе – 4,10 балл</a:t>
            </a:r>
          </a:p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tt-RU" sz="1200" b="1" dirty="0" smtClean="0">
                <a:latin typeface="Times New Roman" pitchFamily="18" charset="0"/>
                <a:cs typeface="Times New Roman" pitchFamily="18" charset="0"/>
              </a:rPr>
              <a:t>Республикакүләм күрсәткечләр:</a:t>
            </a:r>
          </a:p>
          <a:p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1.”Зирәк тиен” конкурсы, сертификат, 2012 нче ел</a:t>
            </a:r>
          </a:p>
          <a:p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2.За активное применеие в работе современных информационных технологий, эффективное использование цифровых предметно-методических материалов, предоставленных в рамках проекта.”Учитель цифрового века”, Диплом,2012-2013 год.</a:t>
            </a:r>
          </a:p>
          <a:p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3.Благодарственное письмо за подготовку победителя муниципольного этапа республиканской олимпиады по литературе в 2011-2012  учебном году.</a:t>
            </a:r>
          </a:p>
          <a:p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4. Сертификат за участие Республиканского семинара. 2012г.</a:t>
            </a:r>
          </a:p>
          <a:p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5.Диплом победителя во Всероссийском фестивале достижений “Моё портфолио” . 2013г</a:t>
            </a:r>
          </a:p>
          <a:p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6.Диплом за 3 место на республиканской конференции “Человек и природа” посвящённой Году  экологической культуры и охраны окружающей среды в РТ    Шайхутдинова  Зиля- 7 класс. 2013 год</a:t>
            </a:r>
          </a:p>
          <a:p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7.Диплом.Габдулла Тукай мирасын өйрәнүгә багышланган “Без –Тукайлы халык” 3 нче республикакүләм Габдулла Тукай укуларының “Туган ягым әдибе” номина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циясенд</a:t>
            </a:r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ә уңышлы чыгыш ясаганы өчен. Низамиева Илүзә. 2013 ел. Арча</a:t>
            </a:r>
          </a:p>
          <a:p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8. Диплом. Күренекле галим, тел белгече Әбрар Кәримуллинның иҗади мирасын өйрәнүгә багышланган фәнни-гамәли конферен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цияне</a:t>
            </a:r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ң ”Шушы яктан –шушы туфрактан без” номина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циясен</a:t>
            </a:r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дә җиңүче. Мөбәрәкшина Диләрә 2011-2012 уку елы</a:t>
            </a:r>
          </a:p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tt-RU" sz="1200" b="1" dirty="0" smtClean="0">
                <a:latin typeface="Times New Roman" pitchFamily="18" charset="0"/>
                <a:cs typeface="Times New Roman" pitchFamily="18" charset="0"/>
              </a:rPr>
              <a:t>Публикацияләр:</a:t>
            </a:r>
          </a:p>
          <a:p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1.2012г. Свидетельство о публикации в электронном СМИ в социальной сети работников образования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nsportal|ru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методическая разработка »Раздаточный материал по татарскому языку</a:t>
            </a:r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2.2012г.Свидетельство о публикации электронном СМИ в социальной сети работников образования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\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методическая разработка »Ил, ш</a:t>
            </a:r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әһәр, авыл, елга, күл исемнәрендә баш хәреф”</a:t>
            </a:r>
          </a:p>
          <a:p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3.2012г. Сертификат педагога, разместившего в социальной сети работников образования своё электронное портфолио.</a:t>
            </a:r>
          </a:p>
          <a:p>
            <a:endParaRPr lang="tt-RU" sz="1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tt-RU" sz="1200" b="1" dirty="0" smtClean="0">
                <a:latin typeface="Times New Roman" pitchFamily="18" charset="0"/>
                <a:cs typeface="Times New Roman" pitchFamily="18" charset="0"/>
              </a:rPr>
              <a:t>Рекомендацияләр:</a:t>
            </a:r>
          </a:p>
          <a:p>
            <a:pPr>
              <a:buFontTx/>
              <a:buChar char="-"/>
            </a:pPr>
            <a:r>
              <a:rPr lang="tt-RU" sz="1200" dirty="0" smtClean="0">
                <a:latin typeface="Times New Roman" pitchFamily="18" charset="0"/>
                <a:cs typeface="Times New Roman" pitchFamily="18" charset="0"/>
              </a:rPr>
              <a:t> провести обсу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ждение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результатов экспертной оценки и самооценки с целью повышения уровня самооценки по компетентностям в области постановки целей и задач педагогической деятельности;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повысить компетентность в области организации учебной деятельности.</a:t>
            </a:r>
          </a:p>
          <a:p>
            <a:pPr algn="just">
              <a:buFontTx/>
              <a:buChar char="-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endParaRPr lang="tt-RU" b="1" dirty="0" smtClean="0"/>
          </a:p>
          <a:p>
            <a:pPr algn="ctr"/>
            <a:endParaRPr lang="tt-RU" b="1" dirty="0" smtClean="0"/>
          </a:p>
          <a:p>
            <a:pPr algn="ctr"/>
            <a:endParaRPr lang="tt-RU" sz="1400" b="1" dirty="0" smtClean="0"/>
          </a:p>
          <a:p>
            <a:pPr algn="ctr"/>
            <a:endParaRPr lang="tt-RU" b="1" dirty="0"/>
          </a:p>
          <a:p>
            <a:pPr algn="ctr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E:\Зиннатуллина\1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61" y="404664"/>
            <a:ext cx="2301098" cy="45642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034" name="Picture 10" descr="E:\Зиннатуллина\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385" y="4107461"/>
            <a:ext cx="2100250" cy="1928826"/>
          </a:xfrm>
          <a:prstGeom prst="rect">
            <a:avLst/>
          </a:prstGeom>
          <a:noFill/>
        </p:spPr>
      </p:pic>
      <p:pic>
        <p:nvPicPr>
          <p:cNvPr id="1026" name="Picture 2" descr="E:\Зиннатуллина\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0389" y="274759"/>
            <a:ext cx="1869355" cy="1906588"/>
          </a:xfrm>
          <a:prstGeom prst="rect">
            <a:avLst/>
          </a:prstGeom>
          <a:noFill/>
        </p:spPr>
      </p:pic>
      <p:pic>
        <p:nvPicPr>
          <p:cNvPr id="1027" name="Picture 3" descr="E:\Зиннатуллина\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29137" y="2304389"/>
            <a:ext cx="2143140" cy="1571636"/>
          </a:xfrm>
          <a:prstGeom prst="rect">
            <a:avLst/>
          </a:prstGeom>
          <a:noFill/>
        </p:spPr>
      </p:pic>
      <p:pic>
        <p:nvPicPr>
          <p:cNvPr id="1028" name="Picture 4" descr="E:\Зиннатуллина\3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307241"/>
            <a:ext cx="1671622" cy="1857388"/>
          </a:xfrm>
          <a:prstGeom prst="rect">
            <a:avLst/>
          </a:prstGeom>
          <a:noFill/>
        </p:spPr>
      </p:pic>
      <p:pic>
        <p:nvPicPr>
          <p:cNvPr id="1029" name="Picture 5" descr="E:\Зиннатуллина\4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397323"/>
            <a:ext cx="2090404" cy="1928826"/>
          </a:xfrm>
          <a:prstGeom prst="rect">
            <a:avLst/>
          </a:prstGeom>
          <a:noFill/>
        </p:spPr>
      </p:pic>
      <p:pic>
        <p:nvPicPr>
          <p:cNvPr id="1030" name="Picture 6" descr="E:\Зиннатуллина\5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79339" y="2181347"/>
            <a:ext cx="1785950" cy="2000264"/>
          </a:xfrm>
          <a:prstGeom prst="rect">
            <a:avLst/>
          </a:prstGeom>
          <a:noFill/>
        </p:spPr>
      </p:pic>
      <p:pic>
        <p:nvPicPr>
          <p:cNvPr id="1031" name="Picture 7" descr="E:\Зиннатуллина\6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702" y="4429132"/>
            <a:ext cx="2143140" cy="1928826"/>
          </a:xfrm>
          <a:prstGeom prst="rect">
            <a:avLst/>
          </a:prstGeom>
          <a:noFill/>
        </p:spPr>
      </p:pic>
      <p:pic>
        <p:nvPicPr>
          <p:cNvPr id="1032" name="Picture 8" descr="E:\Зиннатуллина\7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6248" y="4429132"/>
            <a:ext cx="2286016" cy="1928826"/>
          </a:xfrm>
          <a:prstGeom prst="rect">
            <a:avLst/>
          </a:prstGeom>
          <a:noFill/>
        </p:spPr>
      </p:pic>
      <p:pic>
        <p:nvPicPr>
          <p:cNvPr id="1033" name="Picture 9" descr="E:\Зиннатуллина\8.jpe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28860" y="4143380"/>
            <a:ext cx="1743060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4313"/>
            <a:ext cx="8350250" cy="2000250"/>
          </a:xfrm>
        </p:spPr>
        <p:txBody>
          <a:bodyPr>
            <a:normAutofit fontScale="90000"/>
          </a:bodyPr>
          <a:lstStyle/>
          <a:p>
            <a:pPr algn="ctr"/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000" dirty="0">
                <a:latin typeface="Times New Roman" pitchFamily="18" charset="0"/>
                <a:cs typeface="Times New Roman" pitchFamily="18" charset="0"/>
              </a:rPr>
            </a:b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000" dirty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Зиатдинова </a:t>
            </a: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Ләлә Мәхмүт кызы</a:t>
            </a:r>
            <a:br>
              <a:rPr lang="tt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             ГББМУ </a:t>
            </a: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Чепья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урта гомуми белем бирү мәктәбе” нең                                                 </a:t>
            </a: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татар теле һәм әдәбияты </a:t>
            </a: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укытучысы</a:t>
            </a: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 </a:t>
            </a:r>
            <a:r>
              <a:rPr lang="ru-RU" sz="1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буенча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эш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</a:t>
            </a:r>
            <a:r>
              <a:rPr lang="ru-RU" sz="1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жы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- 2 ел </a:t>
            </a:r>
            <a:b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Тестирование – 76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балл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Эксперт  </a:t>
            </a:r>
            <a:r>
              <a:rPr lang="ru-RU" sz="1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бәясе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4, 29</a:t>
            </a:r>
            <a:b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54063" y="1714500"/>
            <a:ext cx="8389937" cy="466725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Республикак</a:t>
            </a:r>
            <a:r>
              <a:rPr lang="tt-RU" sz="1600" b="1" dirty="0" smtClean="0">
                <a:latin typeface="Times New Roman" pitchFamily="18" charset="0"/>
                <a:cs typeface="Times New Roman" pitchFamily="18" charset="0"/>
              </a:rPr>
              <a:t>үләм күрсәткечләр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Г.Тукайның тууына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126 ел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тулуга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багышланган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Татарстан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Республикасы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укытучылары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укучыларының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Илһам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чишмәсе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исемле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республика әдәби–иҗат бәйгесе – Диплом, 2012, 2013 нче ел .</a:t>
            </a:r>
          </a:p>
          <a:p>
            <a:pPr marL="0" indent="0" algn="just">
              <a:buNone/>
            </a:pPr>
            <a:r>
              <a:rPr lang="tt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Кәримова Диләрә Искәндәр кызы – Диплом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t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2013 нче ел.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 Каримова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Диляра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Диплом III степени межрегиональной конференции исследовательских краеведческих работ учащихся. д. Нижние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Шуни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Вятскополянского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района Кировской области, 2013 год.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tt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цияләр: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just">
              <a:buNone/>
            </a:pPr>
            <a:r>
              <a:rPr lang="tt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«Методика преподавания языковых дисциплин в поликультурном образовательном пространстве  в условиях перехода на ФГОС и ФГТ» (материалы 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межрегионального научно – практического семинара).    Г. З.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Габдрахманова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А. Ю.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Закиева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– Казань.: изд-во «Бриг» - 2012 – 283 стр.   Рус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телен</a:t>
            </a:r>
            <a:r>
              <a:rPr lang="tt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дә сөйләшүче              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tt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сыйныф укучылары өчен татар теленнән технологик карта. Тема : “Кисәкчәләр”, 84 – 86 битләр.  </a:t>
            </a:r>
          </a:p>
          <a:p>
            <a:pPr marL="0" indent="0" algn="just">
              <a:buNone/>
            </a:pPr>
            <a:r>
              <a:rPr lang="tt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 Илһам чишмәсе. – Казан: РИО ГУ “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РЦМКО</a:t>
            </a:r>
            <a:r>
              <a:rPr lang="tt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”, 2012 - 300 б. – 209 б. </a:t>
            </a:r>
          </a:p>
          <a:p>
            <a:pPr marL="0" indent="0" algn="just">
              <a:buNone/>
            </a:pPr>
            <a:r>
              <a:rPr lang="tt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Бөек шагыйрь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Г.Тукайның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тууына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127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тулуга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багышланган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Татарстан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Республикасы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укытучылары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һәм укучыларының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иҗаты. – Казан: Республиканский центр мониторинга качества образования, 2013. – 364 б. – 57 бит.</a:t>
            </a:r>
          </a:p>
          <a:p>
            <a:pPr marL="0" indent="0" algn="just"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tt-RU" sz="16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tt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екоменда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цияләр: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провести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обсуждение результатов экспертной оценки и самооценки с целью повышения уровня самооценки по компетентностям в области личностных качеств, в области мотивации учебной деятельности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 повысить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компетентность в области обеспечения информационной основы деятельности  </a:t>
            </a:r>
          </a:p>
          <a:p>
            <a:pPr marL="0" indent="0" algn="l">
              <a:buNone/>
            </a:pPr>
            <a:endParaRPr lang="tt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16832"/>
            <a:ext cx="2502007" cy="370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F:\грамоты\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951" y="4222127"/>
            <a:ext cx="1736561" cy="238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грамоты\00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1" t="-27926" r="21566" b="27926"/>
          <a:stretch/>
        </p:blipFill>
        <p:spPr bwMode="auto">
          <a:xfrm>
            <a:off x="139490" y="1311501"/>
            <a:ext cx="1970765" cy="343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грамоты\сканирование054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09" y="2204864"/>
            <a:ext cx="1701251" cy="241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грамоты\сканирование054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958" y="380374"/>
            <a:ext cx="1300532" cy="182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грамоты\сканирование054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512" y="4267004"/>
            <a:ext cx="1655769" cy="234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cs14111.vk.me/c418724/v418724673/1d0b/7Tackd3YgVk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" t="7571" r="5378" b="7024"/>
          <a:stretch/>
        </p:blipFill>
        <p:spPr bwMode="auto">
          <a:xfrm rot="5400000">
            <a:off x="1759233" y="586058"/>
            <a:ext cx="2231501" cy="152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cs14111.vk.me/c418724/v418724673/1d15/6UU9HeSYrcI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" t="2928" r="6666" b="4738"/>
          <a:stretch/>
        </p:blipFill>
        <p:spPr bwMode="auto">
          <a:xfrm>
            <a:off x="251520" y="259011"/>
            <a:ext cx="1541891" cy="224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218" y="2274143"/>
            <a:ext cx="1853935" cy="2617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 descr="C:\Documents and Settings\ЛЯЛЯ\Мои документы\Мои рисунки\стих034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8"/>
          <a:stretch/>
        </p:blipFill>
        <p:spPr bwMode="auto">
          <a:xfrm>
            <a:off x="3947679" y="242842"/>
            <a:ext cx="1489313" cy="2286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Documents and Settings\ЛЯЛЯ\Мои документы\Мои рисунки\стих033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36" y="4867326"/>
            <a:ext cx="2155881" cy="151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cs14111.vk.me/c616227/v616227786/193b/lyVH6DpaoeU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224" y="4555199"/>
            <a:ext cx="2857173" cy="213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79388" y="431905"/>
            <a:ext cx="8353425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 algn="ctr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b="1" dirty="0" err="1">
                <a:solidFill>
                  <a:srgbClr val="FF0000"/>
                </a:solidFill>
                <a:latin typeface="Times New Roman" pitchFamily="18" charset="0"/>
              </a:rPr>
              <a:t>Фәрзиева Алсу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Times New Roman" pitchFamily="18" charset="0"/>
              </a:rPr>
              <a:t>Габделбәр кызы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 algn="ctr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</a:rPr>
              <a:t>МГББУ «</a:t>
            </a:r>
            <a:r>
              <a:rPr lang="ru-RU" sz="1200" b="1" dirty="0" err="1">
                <a:solidFill>
                  <a:srgbClr val="FF0000"/>
                </a:solidFill>
                <a:latin typeface="Times New Roman" pitchFamily="18" charset="0"/>
              </a:rPr>
              <a:t>Салавыч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Times New Roman" pitchFamily="18" charset="0"/>
              </a:rPr>
              <a:t>күппрофильле 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</a:rPr>
              <a:t>лицее» </a:t>
            </a:r>
            <a:r>
              <a:rPr lang="ru-RU" sz="1200" b="1" dirty="0" err="1">
                <a:solidFill>
                  <a:srgbClr val="FF0000"/>
                </a:solidFill>
                <a:latin typeface="Times New Roman" pitchFamily="18" charset="0"/>
              </a:rPr>
              <a:t>ның 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</a:rPr>
              <a:t>татар теле </a:t>
            </a:r>
            <a:r>
              <a:rPr lang="ru-RU" sz="1200" b="1" dirty="0" err="1">
                <a:solidFill>
                  <a:srgbClr val="FF0000"/>
                </a:solidFill>
                <a:latin typeface="Times New Roman" pitchFamily="18" charset="0"/>
              </a:rPr>
              <a:t>һәм әдәбияты укытучысы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 algn="ctr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</a:rPr>
              <a:t>Предмет </a:t>
            </a:r>
            <a:r>
              <a:rPr lang="ru-RU" sz="1200" b="1" dirty="0" err="1">
                <a:solidFill>
                  <a:srgbClr val="FF0000"/>
                </a:solidFill>
                <a:latin typeface="Times New Roman" pitchFamily="18" charset="0"/>
              </a:rPr>
              <a:t>буенча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Times New Roman" pitchFamily="18" charset="0"/>
              </a:rPr>
              <a:t>эш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Times New Roman" pitchFamily="18" charset="0"/>
              </a:rPr>
              <a:t>стажы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</a:rPr>
              <a:t>: 12 ел</a:t>
            </a:r>
          </a:p>
          <a:p>
            <a:pPr marL="342900" indent="-342900" algn="ctr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</a:rPr>
              <a:t>Тестирование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</a:rPr>
              <a:t> - 70 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</a:rPr>
              <a:t>балл</a:t>
            </a:r>
          </a:p>
          <a:p>
            <a:pPr marL="342900" indent="-342900" algn="ctr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</a:rPr>
              <a:t>Эксперт </a:t>
            </a:r>
            <a:r>
              <a:rPr lang="ru-RU" sz="1200" b="1" dirty="0" err="1">
                <a:solidFill>
                  <a:srgbClr val="FF0000"/>
                </a:solidFill>
                <a:latin typeface="Times New Roman" pitchFamily="18" charset="0"/>
              </a:rPr>
              <a:t>бәясе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</a:rPr>
              <a:t>: 4,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</a:rPr>
              <a:t>29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en-US" sz="1200" b="1" dirty="0" smtClean="0">
                <a:latin typeface="Times New Roman" pitchFamily="18" charset="0"/>
              </a:rPr>
              <a:t>I. </a:t>
            </a:r>
            <a:r>
              <a:rPr lang="ru-RU" sz="1200" b="1" dirty="0" err="1" smtClean="0">
                <a:latin typeface="Times New Roman" pitchFamily="18" charset="0"/>
              </a:rPr>
              <a:t>Республикакүләм күрсәткечләр:</a:t>
            </a:r>
            <a:endParaRPr lang="ru-RU" sz="1200" b="1" dirty="0">
              <a:latin typeface="Times New Roman" pitchFamily="18" charset="0"/>
            </a:endParaRPr>
          </a:p>
          <a:p>
            <a:pPr marL="342900" indent="-342900" algn="ctr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200" dirty="0">
              <a:latin typeface="Times New Roman" pitchFamily="18" charset="0"/>
            </a:endParaRP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dirty="0">
                <a:latin typeface="Times New Roman" pitchFamily="18" charset="0"/>
              </a:rPr>
              <a:t>1. </a:t>
            </a:r>
            <a:r>
              <a:rPr lang="ru-RU" sz="1200" dirty="0" err="1">
                <a:latin typeface="Times New Roman" pitchFamily="18" charset="0"/>
              </a:rPr>
              <a:t>Талантлы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һәм белемле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балалар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тәрбияләүгә зур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өлеш керткән өчен, </a:t>
            </a:r>
            <a:r>
              <a:rPr lang="ru-RU" sz="1200" dirty="0">
                <a:latin typeface="Times New Roman" pitchFamily="18" charset="0"/>
              </a:rPr>
              <a:t>Казан (</a:t>
            </a:r>
            <a:r>
              <a:rPr lang="ru-RU" sz="1200" dirty="0" err="1">
                <a:latin typeface="Times New Roman" pitchFamily="18" charset="0"/>
              </a:rPr>
              <a:t>Идел</a:t>
            </a:r>
            <a:r>
              <a:rPr lang="ru-RU" sz="1200" dirty="0">
                <a:latin typeface="Times New Roman" pitchFamily="18" charset="0"/>
              </a:rPr>
              <a:t> буе) </a:t>
            </a:r>
            <a:r>
              <a:rPr lang="ru-RU" sz="1200" dirty="0" err="1">
                <a:latin typeface="Times New Roman" pitchFamily="18" charset="0"/>
              </a:rPr>
              <a:t>федераль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университетының </a:t>
            </a:r>
            <a:r>
              <a:rPr lang="ru-RU" sz="1200" dirty="0">
                <a:latin typeface="Times New Roman" pitchFamily="18" charset="0"/>
              </a:rPr>
              <a:t>татар </a:t>
            </a:r>
            <a:r>
              <a:rPr lang="ru-RU" sz="1200" dirty="0" err="1">
                <a:latin typeface="Times New Roman" pitchFamily="18" charset="0"/>
              </a:rPr>
              <a:t>әдәбияты тарихы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һәм теориясе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кафедрасының </a:t>
            </a:r>
            <a:r>
              <a:rPr lang="ru-RU" sz="1200" dirty="0" err="1" smtClean="0">
                <a:latin typeface="Times New Roman" pitchFamily="18" charset="0"/>
              </a:rPr>
              <a:t>Рәхмәт </a:t>
            </a:r>
            <a:r>
              <a:rPr lang="ru-RU" sz="1200" dirty="0">
                <a:latin typeface="Times New Roman" pitchFamily="18" charset="0"/>
              </a:rPr>
              <a:t>хаты, 2011 </a:t>
            </a:r>
            <a:r>
              <a:rPr lang="ru-RU" sz="1200" dirty="0" err="1">
                <a:latin typeface="Times New Roman" pitchFamily="18" charset="0"/>
              </a:rPr>
              <a:t>нче</a:t>
            </a:r>
            <a:r>
              <a:rPr lang="ru-RU" sz="1200" dirty="0">
                <a:latin typeface="Times New Roman" pitchFamily="18" charset="0"/>
              </a:rPr>
              <a:t> ел.</a:t>
            </a:r>
            <a:endParaRPr lang="en-US" sz="1200" dirty="0">
              <a:latin typeface="Times New Roman" pitchFamily="18" charset="0"/>
            </a:endParaRP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dirty="0">
                <a:latin typeface="Times New Roman" pitchFamily="18" charset="0"/>
              </a:rPr>
              <a:t>2. </a:t>
            </a:r>
            <a:r>
              <a:rPr lang="en-US" sz="1200" dirty="0">
                <a:latin typeface="Times New Roman" pitchFamily="18" charset="0"/>
              </a:rPr>
              <a:t>V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Бөтенроссия «Илһамлы каләм» әдәби әсәрләр конкурсына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укучы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әзерләгән өчен, </a:t>
            </a:r>
            <a:r>
              <a:rPr lang="ru-RU" sz="1200" dirty="0">
                <a:latin typeface="Times New Roman" pitchFamily="18" charset="0"/>
              </a:rPr>
              <a:t>Казан  </a:t>
            </a:r>
            <a:r>
              <a:rPr lang="ru-RU" sz="1200" dirty="0" err="1">
                <a:latin typeface="Times New Roman" pitchFamily="18" charset="0"/>
              </a:rPr>
              <a:t>федераль</a:t>
            </a:r>
            <a:r>
              <a:rPr lang="ru-RU" sz="1200" dirty="0">
                <a:latin typeface="Times New Roman" pitchFamily="18" charset="0"/>
              </a:rPr>
              <a:t> университеты Филология </a:t>
            </a:r>
            <a:r>
              <a:rPr lang="ru-RU" sz="1200" dirty="0" err="1">
                <a:latin typeface="Times New Roman" pitchFamily="18" charset="0"/>
              </a:rPr>
              <a:t>һәм Сәнгать </a:t>
            </a:r>
            <a:r>
              <a:rPr lang="ru-RU" sz="1200" dirty="0">
                <a:latin typeface="Times New Roman" pitchFamily="18" charset="0"/>
              </a:rPr>
              <a:t>институты Татарстан </a:t>
            </a:r>
            <a:r>
              <a:rPr lang="ru-RU" sz="1200" dirty="0" err="1">
                <a:latin typeface="Times New Roman" pitchFamily="18" charset="0"/>
              </a:rPr>
              <a:t>Республикасы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Бөтендөнья </a:t>
            </a:r>
            <a:r>
              <a:rPr lang="ru-RU" sz="1200" dirty="0">
                <a:latin typeface="Times New Roman" pitchFamily="18" charset="0"/>
              </a:rPr>
              <a:t>татар </a:t>
            </a:r>
            <a:r>
              <a:rPr lang="ru-RU" sz="1200" dirty="0" err="1">
                <a:latin typeface="Times New Roman" pitchFamily="18" charset="0"/>
              </a:rPr>
              <a:t>конгрессының  </a:t>
            </a:r>
            <a:r>
              <a:rPr lang="ru-RU" sz="1200" dirty="0" err="1" smtClean="0">
                <a:latin typeface="Times New Roman" pitchFamily="18" charset="0"/>
              </a:rPr>
              <a:t>Рәхмәт </a:t>
            </a:r>
            <a:r>
              <a:rPr lang="ru-RU" sz="1200" dirty="0">
                <a:latin typeface="Times New Roman" pitchFamily="18" charset="0"/>
              </a:rPr>
              <a:t>хаты, 2013 </a:t>
            </a:r>
            <a:r>
              <a:rPr lang="ru-RU" sz="1200" dirty="0" err="1">
                <a:latin typeface="Times New Roman" pitchFamily="18" charset="0"/>
              </a:rPr>
              <a:t>нче</a:t>
            </a:r>
            <a:r>
              <a:rPr lang="ru-RU" sz="1200" dirty="0">
                <a:latin typeface="Times New Roman" pitchFamily="18" charset="0"/>
              </a:rPr>
              <a:t> ел.</a:t>
            </a:r>
            <a:endParaRPr lang="tt-RU" sz="1200" dirty="0">
              <a:latin typeface="Times New Roman" pitchFamily="18" charset="0"/>
            </a:endParaRP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t-RU" sz="1200" dirty="0">
                <a:latin typeface="Times New Roman" pitchFamily="18" charset="0"/>
              </a:rPr>
              <a:t>3. Галиева Гөлшат Яшүсмерләрнең Кояш Тимбикова исемендәге фәнни-эзләнүле II Республика укуларында «Укучылар иҗаты» номинациясендә Татарстан Республикасы Мәгариф һәм Фән министрлыгының Җиңүче </a:t>
            </a:r>
            <a:r>
              <a:rPr lang="tt-RU" sz="1200" dirty="0" smtClean="0">
                <a:latin typeface="Times New Roman" pitchFamily="18" charset="0"/>
              </a:rPr>
              <a:t>Дипломына </a:t>
            </a:r>
            <a:r>
              <a:rPr lang="tt-RU" sz="1200" dirty="0">
                <a:latin typeface="Times New Roman" pitchFamily="18" charset="0"/>
              </a:rPr>
              <a:t>лаек булды, 2013 нче ел.</a:t>
            </a: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t-RU" sz="1200" dirty="0">
                <a:latin typeface="Times New Roman" pitchFamily="18" charset="0"/>
              </a:rPr>
              <a:t>4. Габделганиева Гөлинә 5-8 нче сыйныф укучылары арасында үткәрелүче IV республикакүләм «Ломоносов укулары» фәнни-практик конференциясендә III дәрәҗә </a:t>
            </a:r>
            <a:r>
              <a:rPr lang="tt-RU" sz="1200" dirty="0" smtClean="0">
                <a:latin typeface="Times New Roman" pitchFamily="18" charset="0"/>
              </a:rPr>
              <a:t>Дипломга </a:t>
            </a:r>
            <a:r>
              <a:rPr lang="tt-RU" sz="1200" dirty="0">
                <a:latin typeface="Times New Roman" pitchFamily="18" charset="0"/>
              </a:rPr>
              <a:t>лаек булды, 2013 нче ел.</a:t>
            </a: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t-RU" sz="1200" dirty="0">
                <a:latin typeface="Times New Roman" pitchFamily="18" charset="0"/>
              </a:rPr>
              <a:t>5. Галиева Гөлшат Г.Тукайның тууына 127 ел тулуга багышланган Татарстан Республикасы укытучылары һәм укучыларының “Илһам чишмәсе” III республика әдәби –иҗат бәйгесендә Татарстан Республикасы Мәгариф һәм Фән министрлыгының Җиңүче </a:t>
            </a:r>
            <a:r>
              <a:rPr lang="tt-RU" sz="1200" dirty="0" smtClean="0">
                <a:latin typeface="Times New Roman" pitchFamily="18" charset="0"/>
              </a:rPr>
              <a:t>Дипломына </a:t>
            </a:r>
            <a:r>
              <a:rPr lang="tt-RU" sz="1200" dirty="0">
                <a:latin typeface="Times New Roman" pitchFamily="18" charset="0"/>
              </a:rPr>
              <a:t>лаек булды, 2013 нче ел.</a:t>
            </a:r>
            <a:endParaRPr lang="ru-RU" sz="1200" dirty="0">
              <a:latin typeface="Times New Roman" pitchFamily="18" charset="0"/>
            </a:endParaRP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dirty="0">
                <a:latin typeface="Times New Roman" pitchFamily="18" charset="0"/>
              </a:rPr>
              <a:t>6. Диплом </a:t>
            </a:r>
            <a:r>
              <a:rPr lang="tt-RU" sz="1200" dirty="0">
                <a:latin typeface="Times New Roman" pitchFamily="18" charset="0"/>
              </a:rPr>
              <a:t>Галиевой Гул</a:t>
            </a:r>
            <a:r>
              <a:rPr lang="ru-RU" sz="1200" dirty="0" err="1">
                <a:latin typeface="Times New Roman" pitchFamily="18" charset="0"/>
              </a:rPr>
              <a:t>ь</a:t>
            </a:r>
            <a:r>
              <a:rPr lang="tt-RU" sz="1200" dirty="0">
                <a:latin typeface="Times New Roman" pitchFamily="18" charset="0"/>
              </a:rPr>
              <a:t>шат </a:t>
            </a:r>
            <a:r>
              <a:rPr lang="ru-RU" sz="1200" dirty="0">
                <a:latin typeface="Times New Roman" pitchFamily="18" charset="0"/>
              </a:rPr>
              <a:t>за  II место  Министерства лесного хозяйства РТ за работу «</a:t>
            </a:r>
            <a:r>
              <a:rPr lang="ru-RU" sz="1200" dirty="0" err="1">
                <a:latin typeface="Times New Roman" pitchFamily="18" charset="0"/>
              </a:rPr>
              <a:t>Шушма</a:t>
            </a:r>
            <a:r>
              <a:rPr lang="ru-RU" sz="1200" dirty="0">
                <a:latin typeface="Times New Roman" pitchFamily="18" charset="0"/>
              </a:rPr>
              <a:t> – памятник природы» в детском литературном конкурсе «Лукоморье» в рамках международной природоохранной акции «Марш парков - 2013» на территории Республики Татарстан , 2013 год</a:t>
            </a:r>
            <a:r>
              <a:rPr lang="ru-RU" sz="1200" dirty="0" smtClean="0">
                <a:latin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</a:endParaRP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en-US" sz="1200" b="1" dirty="0" smtClean="0">
                <a:latin typeface="Times New Roman" pitchFamily="18" charset="0"/>
              </a:rPr>
              <a:t>II. </a:t>
            </a:r>
            <a:r>
              <a:rPr lang="ru-RU" sz="1200" b="1" dirty="0" err="1" smtClean="0">
                <a:latin typeface="Times New Roman" pitchFamily="18" charset="0"/>
              </a:rPr>
              <a:t>Публикацияләр:</a:t>
            </a:r>
            <a:endParaRPr lang="ru-RU" sz="1200" b="1" dirty="0">
              <a:latin typeface="Times New Roman" pitchFamily="18" charset="0"/>
            </a:endParaRP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dirty="0">
                <a:latin typeface="Times New Roman" pitchFamily="18" charset="0"/>
              </a:rPr>
              <a:t>1. </a:t>
            </a:r>
            <a:r>
              <a:rPr lang="ru-RU" sz="1200" dirty="0" smtClean="0">
                <a:latin typeface="Times New Roman" pitchFamily="18" charset="0"/>
              </a:rPr>
              <a:t>«</a:t>
            </a:r>
            <a:r>
              <a:rPr lang="ru-RU" sz="1200" dirty="0" err="1">
                <a:latin typeface="Times New Roman" pitchFamily="18" charset="0"/>
              </a:rPr>
              <a:t>Ватаным</a:t>
            </a:r>
            <a:r>
              <a:rPr lang="ru-RU" sz="1200" dirty="0">
                <a:latin typeface="Times New Roman" pitchFamily="18" charset="0"/>
              </a:rPr>
              <a:t> Татарстан» </a:t>
            </a:r>
            <a:r>
              <a:rPr lang="ru-RU" sz="1200" dirty="0" err="1">
                <a:latin typeface="Times New Roman" pitchFamily="18" charset="0"/>
              </a:rPr>
              <a:t>газетасында</a:t>
            </a:r>
            <a:r>
              <a:rPr lang="ru-RU" sz="1200" dirty="0">
                <a:latin typeface="Times New Roman" pitchFamily="18" charset="0"/>
              </a:rPr>
              <a:t>  «</a:t>
            </a:r>
            <a:r>
              <a:rPr lang="ru-RU" sz="1200" dirty="0" err="1">
                <a:latin typeface="Times New Roman" pitchFamily="18" charset="0"/>
              </a:rPr>
              <a:t>Мәҗбүр итеп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булмый</a:t>
            </a:r>
            <a:r>
              <a:rPr lang="ru-RU" sz="1200" dirty="0">
                <a:latin typeface="Times New Roman" pitchFamily="18" charset="0"/>
              </a:rPr>
              <a:t>» </a:t>
            </a:r>
            <a:r>
              <a:rPr lang="ru-RU" sz="1200" dirty="0" err="1">
                <a:latin typeface="Times New Roman" pitchFamily="18" charset="0"/>
              </a:rPr>
              <a:t>исемле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мәкалә</a:t>
            </a:r>
            <a:r>
              <a:rPr lang="ru-RU" sz="1200" dirty="0">
                <a:latin typeface="Times New Roman" pitchFamily="18" charset="0"/>
              </a:rPr>
              <a:t>, 15 </a:t>
            </a:r>
            <a:r>
              <a:rPr lang="ru-RU" sz="1200" dirty="0" err="1">
                <a:latin typeface="Times New Roman" pitchFamily="18" charset="0"/>
              </a:rPr>
              <a:t>нче</a:t>
            </a:r>
            <a:r>
              <a:rPr lang="ru-RU" sz="1200" dirty="0">
                <a:latin typeface="Times New Roman" pitchFamily="18" charset="0"/>
              </a:rPr>
              <a:t> август, 2009 </a:t>
            </a:r>
            <a:r>
              <a:rPr lang="ru-RU" sz="1200" dirty="0" err="1">
                <a:latin typeface="Times New Roman" pitchFamily="18" charset="0"/>
              </a:rPr>
              <a:t>нчы</a:t>
            </a:r>
            <a:r>
              <a:rPr lang="ru-RU" sz="1200" dirty="0">
                <a:latin typeface="Times New Roman" pitchFamily="18" charset="0"/>
              </a:rPr>
              <a:t> ел.</a:t>
            </a: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dirty="0" smtClean="0">
                <a:latin typeface="Times New Roman" pitchFamily="18" charset="0"/>
              </a:rPr>
              <a:t>2. «</a:t>
            </a:r>
            <a:r>
              <a:rPr lang="ru-RU" sz="1200" dirty="0" err="1" smtClean="0">
                <a:latin typeface="Times New Roman" pitchFamily="18" charset="0"/>
              </a:rPr>
              <a:t>Ачык</a:t>
            </a:r>
            <a:r>
              <a:rPr lang="ru-RU" sz="1200" dirty="0" smtClean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дәрес» газетасында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«Йөзьяшәр Шүрәле киңәшләре» исемле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</a:rPr>
              <a:t>сәламәтлек </a:t>
            </a:r>
            <a:r>
              <a:rPr lang="ru-RU" sz="1200" dirty="0">
                <a:latin typeface="Times New Roman" pitchFamily="18" charset="0"/>
              </a:rPr>
              <a:t>театры, сентябрь, 2009 </a:t>
            </a:r>
            <a:r>
              <a:rPr lang="ru-RU" sz="1200" dirty="0" err="1">
                <a:latin typeface="Times New Roman" pitchFamily="18" charset="0"/>
              </a:rPr>
              <a:t>нчы</a:t>
            </a:r>
            <a:r>
              <a:rPr lang="ru-RU" sz="1200" dirty="0">
                <a:latin typeface="Times New Roman" pitchFamily="18" charset="0"/>
              </a:rPr>
              <a:t> ел</a:t>
            </a:r>
            <a:r>
              <a:rPr lang="ru-RU" sz="1200" dirty="0" smtClean="0">
                <a:latin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</a:endParaRP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en-US" sz="1200" b="1" dirty="0" smtClean="0">
                <a:latin typeface="Times New Roman" pitchFamily="18" charset="0"/>
              </a:rPr>
              <a:t>III. </a:t>
            </a:r>
            <a:r>
              <a:rPr lang="tt-RU" sz="1200" b="1" dirty="0" smtClean="0">
                <a:latin typeface="Times New Roman" pitchFamily="18" charset="0"/>
              </a:rPr>
              <a:t>Рекомен</a:t>
            </a:r>
            <a:r>
              <a:rPr lang="ru-RU" sz="1200" b="1" dirty="0" err="1" smtClean="0">
                <a:latin typeface="Times New Roman" pitchFamily="18" charset="0"/>
              </a:rPr>
              <a:t>дация</a:t>
            </a:r>
            <a:r>
              <a:rPr lang="tt-RU" sz="1200" b="1" dirty="0" smtClean="0">
                <a:latin typeface="Times New Roman" pitchFamily="18" charset="0"/>
              </a:rPr>
              <a:t>ләр: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провести обсуждение результатов экспертной оценки и самооценки с целью повышения уровня самооценки по компетентностям в области постановки целей и задач педагогической деятельности;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повысить компетентность в области разработки программы деятельности и принятия педагогических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рещений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tt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200" dirty="0">
              <a:latin typeface="Times New Roman" pitchFamily="18" charset="0"/>
            </a:endParaRPr>
          </a:p>
          <a:p>
            <a:pPr marL="342900" indent="-34290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2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Безимени-1 алс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476250"/>
            <a:ext cx="4032250" cy="3025775"/>
          </a:xfrm>
          <a:prstGeom prst="rect">
            <a:avLst/>
          </a:prstGeom>
          <a:noFill/>
        </p:spPr>
      </p:pic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4011613" y="148431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400" b="1" i="1">
              <a:latin typeface="Times New Roman" pitchFamily="18" charset="0"/>
            </a:endParaRPr>
          </a:p>
        </p:txBody>
      </p:sp>
      <p:pic>
        <p:nvPicPr>
          <p:cNvPr id="2068" name="Picture 20" descr="сканирование00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3500438"/>
            <a:ext cx="2208212" cy="3143250"/>
          </a:xfrm>
          <a:prstGeom prst="rect">
            <a:avLst/>
          </a:prstGeom>
          <a:noFill/>
        </p:spPr>
      </p:pic>
      <p:pic>
        <p:nvPicPr>
          <p:cNvPr id="2072" name="Picture 24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775" y="620713"/>
            <a:ext cx="2305050" cy="3232150"/>
          </a:xfrm>
          <a:prstGeom prst="rect">
            <a:avLst/>
          </a:prstGeom>
          <a:noFill/>
        </p:spPr>
      </p:pic>
      <p:pic>
        <p:nvPicPr>
          <p:cNvPr id="2074" name="Picture 26" descr="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188913"/>
            <a:ext cx="2184400" cy="3140075"/>
          </a:xfrm>
          <a:prstGeom prst="rect">
            <a:avLst/>
          </a:prstGeom>
          <a:noFill/>
        </p:spPr>
      </p:pic>
      <p:pic>
        <p:nvPicPr>
          <p:cNvPr id="2075" name="Picture 27" descr="сканирование0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588" y="3789363"/>
            <a:ext cx="2112962" cy="2921000"/>
          </a:xfrm>
          <a:prstGeom prst="rect">
            <a:avLst/>
          </a:prstGeom>
          <a:noFill/>
        </p:spPr>
      </p:pic>
      <p:pic>
        <p:nvPicPr>
          <p:cNvPr id="2076" name="Picture 28" descr="00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313" y="3213100"/>
            <a:ext cx="2332037" cy="3286125"/>
          </a:xfrm>
          <a:prstGeom prst="rect">
            <a:avLst/>
          </a:prstGeom>
          <a:noFill/>
        </p:spPr>
      </p:pic>
      <p:pic>
        <p:nvPicPr>
          <p:cNvPr id="2077" name="Picture 29" descr="сканирование000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8" y="3068638"/>
            <a:ext cx="2205037" cy="3095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tt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Мифтахова  Руфия  </a:t>
            </a:r>
            <a:r>
              <a:rPr lang="tt-RU" sz="6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Бильсур кызы</a:t>
            </a:r>
            <a:r>
              <a:rPr lang="tt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Арбор төп  гомуми  белем  бирү  мәктәбе</a:t>
            </a:r>
            <a:br>
              <a:rPr lang="tt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Татар  теле  һәм  әдәбияты  укытучысы</a:t>
            </a:r>
            <a:br>
              <a:rPr lang="tt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</a:t>
            </a:r>
            <a:r>
              <a:rPr lang="ru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  12  ел (предмет </a:t>
            </a:r>
            <a:r>
              <a:rPr lang="ru-RU" sz="6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буенча</a:t>
            </a:r>
            <a:r>
              <a:rPr lang="ru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8 ел)</a:t>
            </a:r>
            <a:br>
              <a:rPr lang="ru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Тестирование баллы - 79</a:t>
            </a:r>
            <a:br>
              <a:rPr lang="ru-RU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Эксперт б</a:t>
            </a:r>
            <a:r>
              <a:rPr lang="tt-RU" sz="6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әясе </a:t>
            </a:r>
            <a:r>
              <a:rPr lang="ru-RU" sz="6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4,12</a:t>
            </a:r>
          </a:p>
          <a:p>
            <a:pPr>
              <a:buNone/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5600" b="1" dirty="0" err="1" smtClean="0">
                <a:latin typeface="Times New Roman" pitchFamily="18" charset="0"/>
                <a:cs typeface="Times New Roman" pitchFamily="18" charset="0"/>
              </a:rPr>
              <a:t>Рес</a:t>
            </a:r>
            <a:r>
              <a:rPr lang="tt-RU" sz="5600" b="1" dirty="0" smtClean="0">
                <a:latin typeface="Times New Roman" pitchFamily="18" charset="0"/>
                <a:cs typeface="Times New Roman" pitchFamily="18" charset="0"/>
              </a:rPr>
              <a:t>публикакүләм күрсәткечләр:</a:t>
            </a:r>
            <a:endParaRPr lang="tt-RU" sz="5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Г.Тукайның тууына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126 ел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тулуга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багышланган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Татарстан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Республикасы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укытучылары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һәм укучыларының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Илһам чишмәсе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исемле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 республика әдәби–иҗат бәйгесе </a:t>
            </a:r>
            <a:r>
              <a:rPr lang="tt-RU" sz="6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Диплом, 2012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dirty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2. Благодарственное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письмо Мин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культуры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РТ «За активное участие 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республиканском конкурсе «</a:t>
            </a:r>
            <a:r>
              <a:rPr lang="ru-RU" sz="5600" dirty="0" err="1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>
                <a:latin typeface="Times New Roman" pitchFamily="18" charset="0"/>
                <a:cs typeface="Times New Roman" pitchFamily="18" charset="0"/>
              </a:rPr>
              <a:t>кабызган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>
                <a:latin typeface="Times New Roman" pitchFamily="18" charset="0"/>
                <a:cs typeface="Times New Roman" pitchFamily="18" charset="0"/>
              </a:rPr>
              <a:t>утлар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>
                <a:latin typeface="Times New Roman" pitchFamily="18" charset="0"/>
                <a:cs typeface="Times New Roman" pitchFamily="18" charset="0"/>
              </a:rPr>
              <a:t>балкышы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», 2012 г</a:t>
            </a:r>
            <a:br>
              <a:rPr lang="ru-RU" sz="5600" dirty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3. Диплом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«За участие на республиканском конкурсе "</a:t>
            </a:r>
            <a:r>
              <a:rPr lang="ru-RU" sz="5600" dirty="0" err="1">
                <a:latin typeface="Times New Roman" pitchFamily="18" charset="0"/>
                <a:cs typeface="Times New Roman" pitchFamily="18" charset="0"/>
              </a:rPr>
              <a:t>Хәтер сандыгыннан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", 2013 г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5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4. Диплом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Мин лесного хозяйства РТ «За активное участие в конкурсе «Марш Парков», 2013 г.</a:t>
            </a:r>
            <a:br>
              <a:rPr lang="ru-RU" sz="5600" dirty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5.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Г.Тукайның тууына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127 ел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тулуга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багышланган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Татарстан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Республикасы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укытучылары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һәм укучыларының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Илһам чишмәсе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исемле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 республика әдәби–иҗат бәйгесе – Диплом, 2013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1. «Моя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семья в истории страны» (</a:t>
            </a:r>
            <a:r>
              <a:rPr lang="tt-RU" sz="5600" dirty="0">
                <a:latin typeface="Times New Roman" pitchFamily="18" charset="0"/>
                <a:cs typeface="Times New Roman" pitchFamily="18" charset="0"/>
              </a:rPr>
              <a:t>3 место, 2013 г.)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2. «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>
                <a:latin typeface="Times New Roman" pitchFamily="18" charset="0"/>
                <a:cs typeface="Times New Roman" pitchFamily="18" charset="0"/>
              </a:rPr>
              <a:t>кабызган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>
                <a:latin typeface="Times New Roman" pitchFamily="18" charset="0"/>
                <a:cs typeface="Times New Roman" pitchFamily="18" charset="0"/>
              </a:rPr>
              <a:t>утлар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>
                <a:latin typeface="Times New Roman" pitchFamily="18" charset="0"/>
                <a:cs typeface="Times New Roman" pitchFamily="18" charset="0"/>
              </a:rPr>
              <a:t>балкышы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tt-RU" sz="5600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нче урын, </a:t>
            </a:r>
            <a:r>
              <a:rPr lang="tt-RU" sz="5600" dirty="0">
                <a:latin typeface="Times New Roman" pitchFamily="18" charset="0"/>
                <a:cs typeface="Times New Roman" pitchFamily="18" charset="0"/>
              </a:rPr>
              <a:t>2012 г.)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3. «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Туган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>
                <a:latin typeface="Times New Roman" pitchFamily="18" charset="0"/>
                <a:cs typeface="Times New Roman" pitchFamily="18" charset="0"/>
              </a:rPr>
              <a:t>телем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5600" dirty="0" err="1">
                <a:latin typeface="Times New Roman" pitchFamily="18" charset="0"/>
                <a:cs typeface="Times New Roman" pitchFamily="18" charset="0"/>
              </a:rPr>
              <a:t>серле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 тел» (2</a:t>
            </a:r>
            <a:r>
              <a:rPr lang="tt-RU" sz="5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нче урын, </a:t>
            </a:r>
            <a:r>
              <a:rPr lang="tt-RU" sz="5600" dirty="0">
                <a:latin typeface="Times New Roman" pitchFamily="18" charset="0"/>
                <a:cs typeface="Times New Roman" pitchFamily="18" charset="0"/>
              </a:rPr>
              <a:t>2013 г.)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4. «Марш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парков» (2</a:t>
            </a:r>
            <a:r>
              <a:rPr lang="tt-RU" sz="5600" dirty="0">
                <a:latin typeface="Times New Roman" pitchFamily="18" charset="0"/>
                <a:cs typeface="Times New Roman" pitchFamily="18" charset="0"/>
              </a:rPr>
              <a:t> место, 2013 г</a:t>
            </a: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tt-RU" sz="5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tt-RU" sz="5600" b="1" dirty="0" smtClean="0">
                <a:latin typeface="Times New Roman" pitchFamily="18" charset="0"/>
                <a:cs typeface="Times New Roman" pitchFamily="18" charset="0"/>
              </a:rPr>
              <a:t>Публика</a:t>
            </a:r>
            <a:r>
              <a:rPr lang="ru-RU" sz="5600" b="1" dirty="0" err="1" smtClean="0">
                <a:latin typeface="Times New Roman" pitchFamily="18" charset="0"/>
                <a:cs typeface="Times New Roman" pitchFamily="18" charset="0"/>
              </a:rPr>
              <a:t>цияләр</a:t>
            </a:r>
            <a:r>
              <a:rPr lang="tt-RU" sz="5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1. Илһам чишмәсе. – Казан: РИО ГУ “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РЦМКО</a:t>
            </a: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”, 2012. 300 б. – 155 б.</a:t>
            </a:r>
            <a:endParaRPr lang="tt-RU" sz="5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2. “Әби  </a:t>
            </a:r>
            <a:r>
              <a:rPr lang="tt-RU" sz="5600" dirty="0">
                <a:latin typeface="Times New Roman" pitchFamily="18" charset="0"/>
                <a:cs typeface="Times New Roman" pitchFamily="18" charset="0"/>
              </a:rPr>
              <a:t>тәрбиясе” (“Татарстан яшьләре”, №72, 2012)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3. “Чигешләрдә </a:t>
            </a:r>
            <a:r>
              <a:rPr lang="tt-RU" sz="5600" dirty="0">
                <a:latin typeface="Times New Roman" pitchFamily="18" charset="0"/>
                <a:cs typeface="Times New Roman" pitchFamily="18" charset="0"/>
              </a:rPr>
              <a:t>– әнием күңеле” (“Шәһри  Казан”, № 138, 2012)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4. “Бурычымны </a:t>
            </a:r>
            <a:r>
              <a:rPr lang="tt-RU" sz="5600" dirty="0">
                <a:latin typeface="Times New Roman" pitchFamily="18" charset="0"/>
                <a:cs typeface="Times New Roman" pitchFamily="18" charset="0"/>
              </a:rPr>
              <a:t>түли алсам иде” (“Татарстан яшьләре”, №37, 2013)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5. “Октябрьнең </a:t>
            </a:r>
            <a:r>
              <a:rPr lang="tt-RU" sz="5600" dirty="0">
                <a:latin typeface="Times New Roman" pitchFamily="18" charset="0"/>
                <a:cs typeface="Times New Roman" pitchFamily="18" charset="0"/>
              </a:rPr>
              <a:t>елаклыгын тоймадык” (“Шәһри  Казан”, № 127, </a:t>
            </a:r>
            <a:r>
              <a:rPr lang="tt-RU" sz="5600" dirty="0" smtClean="0">
                <a:latin typeface="Times New Roman" pitchFamily="18" charset="0"/>
                <a:cs typeface="Times New Roman" pitchFamily="18" charset="0"/>
              </a:rPr>
              <a:t>2013)</a:t>
            </a:r>
          </a:p>
          <a:p>
            <a:pPr>
              <a:buNone/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tt-RU" sz="5600" b="1" dirty="0" smtClean="0">
                <a:latin typeface="Times New Roman" pitchFamily="18" charset="0"/>
                <a:cs typeface="Times New Roman" pitchFamily="18" charset="0"/>
              </a:rPr>
              <a:t>Рекоменда</a:t>
            </a:r>
            <a:r>
              <a:rPr lang="ru-RU" sz="5600" b="1" dirty="0" err="1" smtClean="0">
                <a:latin typeface="Times New Roman" pitchFamily="18" charset="0"/>
                <a:cs typeface="Times New Roman" pitchFamily="18" charset="0"/>
              </a:rPr>
              <a:t>цияләр: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t-RU" sz="5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личностных качеств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Рисунок 4" descr="C:\Users\Радик\Downloads\Руфия 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285728"/>
            <a:ext cx="114300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487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адик\Desktop\СКАН РУФИЯ\001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90157">
            <a:off x="285720" y="142852"/>
            <a:ext cx="1214446" cy="1667363"/>
          </a:xfrm>
          <a:prstGeom prst="rect">
            <a:avLst/>
          </a:prstGeom>
          <a:noFill/>
        </p:spPr>
      </p:pic>
      <p:pic>
        <p:nvPicPr>
          <p:cNvPr id="3" name="Picture 8" descr="http://cs14111.vk.me/c418724/v418724673/1d0b/7Tackd3YgVk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" t="14891" r="34471" b="26542"/>
          <a:stretch/>
        </p:blipFill>
        <p:spPr bwMode="auto">
          <a:xfrm rot="5400000">
            <a:off x="1321582" y="250021"/>
            <a:ext cx="1643051" cy="114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Радик\Desktop\СКАН РУФИЯ\001.jpg"/>
          <p:cNvPicPr>
            <a:picLocks noChangeAspect="1" noChangeArrowheads="1"/>
          </p:cNvPicPr>
          <p:nvPr/>
        </p:nvPicPr>
        <p:blipFill>
          <a:blip r:embed="rId4" cstate="print"/>
          <a:srcRect r="10000" b="12598"/>
          <a:stretch>
            <a:fillRect/>
          </a:stretch>
        </p:blipFill>
        <p:spPr bwMode="auto">
          <a:xfrm>
            <a:off x="2857488" y="0"/>
            <a:ext cx="1285884" cy="1714488"/>
          </a:xfrm>
          <a:prstGeom prst="rect">
            <a:avLst/>
          </a:prstGeom>
          <a:noFill/>
        </p:spPr>
      </p:pic>
      <p:pic>
        <p:nvPicPr>
          <p:cNvPr id="2052" name="Picture 4" descr="C:\Users\Радик\Desktop\РУФИЯ\Руфия грамота\002.jpg"/>
          <p:cNvPicPr>
            <a:picLocks noChangeAspect="1" noChangeArrowheads="1"/>
          </p:cNvPicPr>
          <p:nvPr/>
        </p:nvPicPr>
        <p:blipFill>
          <a:blip r:embed="rId5" cstate="print"/>
          <a:srcRect r="15000" b="8956"/>
          <a:stretch>
            <a:fillRect/>
          </a:stretch>
        </p:blipFill>
        <p:spPr bwMode="auto">
          <a:xfrm>
            <a:off x="4357686" y="0"/>
            <a:ext cx="1165868" cy="1714488"/>
          </a:xfrm>
          <a:prstGeom prst="rect">
            <a:avLst/>
          </a:prstGeom>
          <a:noFill/>
        </p:spPr>
      </p:pic>
      <p:pic>
        <p:nvPicPr>
          <p:cNvPr id="2053" name="Picture 5" descr="C:\Users\Радик\Desktop\РУФИЯ\Руфия грамота\006.jpg"/>
          <p:cNvPicPr>
            <a:picLocks noChangeAspect="1" noChangeArrowheads="1"/>
          </p:cNvPicPr>
          <p:nvPr/>
        </p:nvPicPr>
        <p:blipFill>
          <a:blip r:embed="rId6" cstate="print"/>
          <a:srcRect r="8471" b="3704"/>
          <a:stretch>
            <a:fillRect/>
          </a:stretch>
        </p:blipFill>
        <p:spPr bwMode="auto">
          <a:xfrm rot="21090541">
            <a:off x="129295" y="1809789"/>
            <a:ext cx="1428760" cy="1857388"/>
          </a:xfrm>
          <a:prstGeom prst="rect">
            <a:avLst/>
          </a:prstGeom>
          <a:noFill/>
        </p:spPr>
      </p:pic>
      <p:pic>
        <p:nvPicPr>
          <p:cNvPr id="2054" name="Picture 6" descr="C:\Users\Радик\Pictures\2013-12-02\001.jpg"/>
          <p:cNvPicPr>
            <a:picLocks noChangeAspect="1" noChangeArrowheads="1"/>
          </p:cNvPicPr>
          <p:nvPr/>
        </p:nvPicPr>
        <p:blipFill>
          <a:blip r:embed="rId7" cstate="print"/>
          <a:srcRect t="2759" r="24105" b="15950"/>
          <a:stretch>
            <a:fillRect/>
          </a:stretch>
        </p:blipFill>
        <p:spPr bwMode="auto">
          <a:xfrm>
            <a:off x="6072198" y="0"/>
            <a:ext cx="1214446" cy="1785926"/>
          </a:xfrm>
          <a:prstGeom prst="rect">
            <a:avLst/>
          </a:prstGeom>
          <a:noFill/>
        </p:spPr>
      </p:pic>
      <p:pic>
        <p:nvPicPr>
          <p:cNvPr id="2055" name="Picture 7" descr="C:\Users\Радик\Pictures\2013-12-02\002.jpg"/>
          <p:cNvPicPr>
            <a:picLocks noChangeAspect="1" noChangeArrowheads="1"/>
          </p:cNvPicPr>
          <p:nvPr/>
        </p:nvPicPr>
        <p:blipFill>
          <a:blip r:embed="rId8" cstate="print"/>
          <a:srcRect l="9142" r="4011" b="10110"/>
          <a:stretch>
            <a:fillRect/>
          </a:stretch>
        </p:blipFill>
        <p:spPr bwMode="auto">
          <a:xfrm>
            <a:off x="1928794" y="1785926"/>
            <a:ext cx="1357322" cy="1928826"/>
          </a:xfrm>
          <a:prstGeom prst="rect">
            <a:avLst/>
          </a:prstGeom>
          <a:noFill/>
        </p:spPr>
      </p:pic>
      <p:pic>
        <p:nvPicPr>
          <p:cNvPr id="2056" name="Picture 8" descr="C:\Users\Радик\Pictures\2013-12-02\003.jpg"/>
          <p:cNvPicPr>
            <a:picLocks noChangeAspect="1" noChangeArrowheads="1"/>
          </p:cNvPicPr>
          <p:nvPr/>
        </p:nvPicPr>
        <p:blipFill>
          <a:blip r:embed="rId9" cstate="print"/>
          <a:srcRect r="5069" b="3967"/>
          <a:stretch>
            <a:fillRect/>
          </a:stretch>
        </p:blipFill>
        <p:spPr bwMode="auto">
          <a:xfrm>
            <a:off x="3428992" y="1785926"/>
            <a:ext cx="1388755" cy="1928826"/>
          </a:xfrm>
          <a:prstGeom prst="rect">
            <a:avLst/>
          </a:prstGeom>
          <a:noFill/>
        </p:spPr>
      </p:pic>
      <p:pic>
        <p:nvPicPr>
          <p:cNvPr id="2057" name="Picture 9" descr="C:\Users\Радик\Pictures\2013-12-02\004.jpg"/>
          <p:cNvPicPr>
            <a:picLocks noChangeAspect="1" noChangeArrowheads="1"/>
          </p:cNvPicPr>
          <p:nvPr/>
        </p:nvPicPr>
        <p:blipFill>
          <a:blip r:embed="rId10" cstate="print"/>
          <a:srcRect r="7124" b="2940"/>
          <a:stretch>
            <a:fillRect/>
          </a:stretch>
        </p:blipFill>
        <p:spPr bwMode="auto">
          <a:xfrm>
            <a:off x="5000628" y="1857364"/>
            <a:ext cx="1294543" cy="1857388"/>
          </a:xfrm>
          <a:prstGeom prst="rect">
            <a:avLst/>
          </a:prstGeom>
          <a:noFill/>
        </p:spPr>
      </p:pic>
      <p:pic>
        <p:nvPicPr>
          <p:cNvPr id="2058" name="Picture 10" descr="C:\Users\Радик\Pictures\2013-12-02\005.jpg"/>
          <p:cNvPicPr>
            <a:picLocks noChangeAspect="1" noChangeArrowheads="1"/>
          </p:cNvPicPr>
          <p:nvPr/>
        </p:nvPicPr>
        <p:blipFill>
          <a:blip r:embed="rId11" cstate="print"/>
          <a:srcRect l="4160" r="9394" b="11111"/>
          <a:stretch>
            <a:fillRect/>
          </a:stretch>
        </p:blipFill>
        <p:spPr bwMode="auto">
          <a:xfrm rot="691318">
            <a:off x="7588511" y="104014"/>
            <a:ext cx="1214446" cy="1714488"/>
          </a:xfrm>
          <a:prstGeom prst="rect">
            <a:avLst/>
          </a:prstGeom>
          <a:noFill/>
        </p:spPr>
      </p:pic>
      <p:pic>
        <p:nvPicPr>
          <p:cNvPr id="2059" name="Picture 11" descr="C:\Users\Радик\Pictures\2013-12-02\006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57950" y="1785926"/>
            <a:ext cx="1500198" cy="2059683"/>
          </a:xfrm>
          <a:prstGeom prst="rect">
            <a:avLst/>
          </a:prstGeom>
          <a:noFill/>
        </p:spPr>
      </p:pic>
      <p:pic>
        <p:nvPicPr>
          <p:cNvPr id="2060" name="Picture 12" descr="C:\Users\Радик\Pictures\2013-12-02\007.jpg"/>
          <p:cNvPicPr>
            <a:picLocks noChangeAspect="1" noChangeArrowheads="1"/>
          </p:cNvPicPr>
          <p:nvPr/>
        </p:nvPicPr>
        <p:blipFill>
          <a:blip r:embed="rId13" cstate="print"/>
          <a:srcRect l="11321" t="5181" r="11320" b="16289"/>
          <a:stretch>
            <a:fillRect/>
          </a:stretch>
        </p:blipFill>
        <p:spPr bwMode="auto">
          <a:xfrm rot="20559203">
            <a:off x="218737" y="4188325"/>
            <a:ext cx="2500330" cy="1848700"/>
          </a:xfrm>
          <a:prstGeom prst="rect">
            <a:avLst/>
          </a:prstGeom>
          <a:noFill/>
        </p:spPr>
      </p:pic>
      <p:pic>
        <p:nvPicPr>
          <p:cNvPr id="2061" name="Picture 13" descr="C:\Users\Радик\Pictures\2013-12-02\008.jpg"/>
          <p:cNvPicPr>
            <a:picLocks noChangeAspect="1" noChangeArrowheads="1"/>
          </p:cNvPicPr>
          <p:nvPr/>
        </p:nvPicPr>
        <p:blipFill>
          <a:blip r:embed="rId14" cstate="print"/>
          <a:srcRect l="7628" r="8469" b="5554"/>
          <a:stretch>
            <a:fillRect/>
          </a:stretch>
        </p:blipFill>
        <p:spPr bwMode="auto">
          <a:xfrm rot="923587">
            <a:off x="7799727" y="2190573"/>
            <a:ext cx="1132328" cy="1749962"/>
          </a:xfrm>
          <a:prstGeom prst="rect">
            <a:avLst/>
          </a:prstGeom>
          <a:noFill/>
        </p:spPr>
      </p:pic>
      <p:pic>
        <p:nvPicPr>
          <p:cNvPr id="2062" name="Picture 14" descr="C:\Users\Радик\Pictures\2013-12-02\009.jpg"/>
          <p:cNvPicPr>
            <a:picLocks noChangeAspect="1" noChangeArrowheads="1"/>
          </p:cNvPicPr>
          <p:nvPr/>
        </p:nvPicPr>
        <p:blipFill>
          <a:blip r:embed="rId15" cstate="print"/>
          <a:srcRect l="2703" t="7421" r="5404" b="-189"/>
          <a:stretch>
            <a:fillRect/>
          </a:stretch>
        </p:blipFill>
        <p:spPr bwMode="auto">
          <a:xfrm rot="20924403">
            <a:off x="2865598" y="3791821"/>
            <a:ext cx="2428892" cy="1785950"/>
          </a:xfrm>
          <a:prstGeom prst="rect">
            <a:avLst/>
          </a:prstGeom>
          <a:noFill/>
        </p:spPr>
      </p:pic>
      <p:pic>
        <p:nvPicPr>
          <p:cNvPr id="17" name="Picture 15" descr="C:\Users\Радик\Pictures\2013-12-02\010.jpg"/>
          <p:cNvPicPr>
            <a:picLocks noChangeAspect="1" noChangeArrowheads="1"/>
          </p:cNvPicPr>
          <p:nvPr/>
        </p:nvPicPr>
        <p:blipFill>
          <a:blip r:embed="rId16" cstate="print"/>
          <a:srcRect l="11940" t="11506" r="13432" b="29068"/>
          <a:stretch>
            <a:fillRect/>
          </a:stretch>
        </p:blipFill>
        <p:spPr bwMode="auto">
          <a:xfrm rot="719821">
            <a:off x="5072066" y="4071942"/>
            <a:ext cx="2000264" cy="2071702"/>
          </a:xfrm>
          <a:prstGeom prst="rect">
            <a:avLst/>
          </a:prstGeom>
          <a:noFill/>
        </p:spPr>
      </p:pic>
      <p:pic>
        <p:nvPicPr>
          <p:cNvPr id="18" name="Picture 2" descr="C:\Users\Радик\Pictures\2013-12-02\011.jpg"/>
          <p:cNvPicPr>
            <a:picLocks noChangeAspect="1" noChangeArrowheads="1"/>
          </p:cNvPicPr>
          <p:nvPr/>
        </p:nvPicPr>
        <p:blipFill>
          <a:blip r:embed="rId17" cstate="print"/>
          <a:srcRect l="9994" t="14559" r="10053" b="5370"/>
          <a:stretch>
            <a:fillRect/>
          </a:stretch>
        </p:blipFill>
        <p:spPr bwMode="auto">
          <a:xfrm rot="1199264">
            <a:off x="7108581" y="3989714"/>
            <a:ext cx="1571636" cy="2161000"/>
          </a:xfrm>
          <a:prstGeom prst="rect">
            <a:avLst/>
          </a:prstGeom>
          <a:noFill/>
        </p:spPr>
      </p:pic>
      <p:pic>
        <p:nvPicPr>
          <p:cNvPr id="19" name="Picture 3" descr="K:\Мифтахов Асхат.jpg"/>
          <p:cNvPicPr>
            <a:picLocks noChangeAspect="1" noChangeArrowheads="1"/>
          </p:cNvPicPr>
          <p:nvPr/>
        </p:nvPicPr>
        <p:blipFill>
          <a:blip r:embed="rId18" cstate="print"/>
          <a:srcRect l="11164" r="6965" b="56744"/>
          <a:stretch>
            <a:fillRect/>
          </a:stretch>
        </p:blipFill>
        <p:spPr bwMode="auto">
          <a:xfrm>
            <a:off x="3000364" y="5572140"/>
            <a:ext cx="1571636" cy="1142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684213" y="333375"/>
            <a:ext cx="7772400" cy="2015505"/>
          </a:xfrm>
        </p:spPr>
        <p:txBody>
          <a:bodyPr>
            <a:normAutofit fontScale="90000"/>
          </a:bodyPr>
          <a:lstStyle/>
          <a:p>
            <a:pPr algn="ctr"/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Хаҗиева Фәридә Фәрит кызы</a:t>
            </a:r>
            <a:br>
              <a:rPr lang="tt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Карадуган гомуми урта белем мәктәбе</a:t>
            </a:r>
            <a:br>
              <a:rPr lang="tt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Татар теле һәм әдәбият укытучысы</a:t>
            </a:r>
            <a:br>
              <a:rPr lang="tt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 15 ел (предмет </a:t>
            </a:r>
            <a:r>
              <a:rPr lang="ru-RU" sz="1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буенча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5 ел)</a:t>
            </a:r>
            <a:b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Тестирование: 79 балл</a:t>
            </a:r>
            <a:b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Эксперт </a:t>
            </a:r>
            <a:r>
              <a:rPr lang="tt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бәясе: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3,92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825" y="1484313"/>
            <a:ext cx="8642350" cy="4824412"/>
          </a:xfrm>
        </p:spPr>
        <p:txBody>
          <a:bodyPr>
            <a:noAutofit/>
          </a:bodyPr>
          <a:lstStyle/>
          <a:p>
            <a:pPr algn="l" eaLnBrk="1" hangingPunct="1">
              <a:lnSpc>
                <a:spcPct val="80000"/>
              </a:lnSpc>
            </a:pPr>
            <a:endParaRPr lang="ru-RU" sz="1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80000"/>
              </a:lnSpc>
            </a:pP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en-US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Республикакүләм күрсәткечләр:</a:t>
            </a:r>
            <a:endParaRPr lang="ru-RU" sz="1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1.“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ң яхшы татар теле дәресе”, сертификат, 2012 нче ел.</a:t>
            </a:r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Татар рәдәбияты буенча “Белем чыганаклары”проекты, Грамота 1 нче урын, 2012 нче ел.</a:t>
            </a: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“Зирәк тиен”конкурсы, сертификат, 2012 нче ел.</a:t>
            </a: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Укучылар өчен иҗади эшләр конкурсы ”Вперед в прошлое”. Тема” Гаиләбезнең бәлеш пешерү серләре”, сертификат, 2012 нчы ел.</a:t>
            </a: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5.За активное применение в работе современных информационных технологий, эффективное использование цифровых предметно-методических материалов, предоставленных в рамках проекта. “Учитель цифрового века”, Диплом, 2012-2013 год.</a:t>
            </a:r>
          </a:p>
          <a:p>
            <a:pPr algn="l" eaLnBrk="1" hangingPunct="1">
              <a:lnSpc>
                <a:spcPct val="80000"/>
              </a:lnSpc>
            </a:pPr>
            <a:endParaRPr lang="tt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1.Укучылар өчен иҗади эшләр конкурсы ”Вперед в прошлое”. Тема” Гаиләбезнең бәлеш пешерү серләре”, сертификат, 2012 нчы ел, Хөсәенова Ризәлә Рәис кызы.</a:t>
            </a: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2.“Укучылар, студентлар, асперантлар өчен Рәсәйкүләм </a:t>
            </a:r>
            <a:r>
              <a:rPr 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конферен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ция</a:t>
            </a: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Тема: 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«М.Мәһдиев әсәрләрендә фразеологизмнар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сертификат, 2013 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нче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ел, </a:t>
            </a: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Хөсәенова Ризәлә Рәис кызы.</a:t>
            </a: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“М.Җәлил исемендәге икенче фәнни-гамәли конферен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ия”.Батырлык онытылмый, хәтер тутыкмый”, </a:t>
            </a:r>
            <a:r>
              <a:rPr 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дәрәҗә Диплом-2013 нче ел, Галимов Галимҗан Җәүдәт улы.</a:t>
            </a:r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4.”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Мәрҗәни оныклары”- Республикакүләм конкурс”, катнашучы, 2009 нчы ел, Әхмәтҗанова Айзирәк Салават кызы</a:t>
            </a:r>
          </a:p>
          <a:p>
            <a:pPr algn="l" eaLnBrk="1" hangingPunct="1">
              <a:lnSpc>
                <a:spcPct val="80000"/>
              </a:lnSpc>
            </a:pPr>
            <a:r>
              <a:rPr lang="en-US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tt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Публика</a:t>
            </a:r>
            <a:r>
              <a:rPr lang="ru-RU" sz="13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цияләр:</a:t>
            </a:r>
            <a:endParaRPr lang="tt-RU" sz="1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«Методика преподавания языковых дисциплин в поликультурном образовательном пространстве  в условиях перехода на ФГОС и ФГТ» (материалы </a:t>
            </a:r>
            <a:r>
              <a:rPr 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межрегионального научно – практического семинара). Г. З. 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Габдрахманова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А. Ю. 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Закиева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– Казань.: изд-во «Бриг» - 2012 – 283 стр.  6 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нчы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сыйныфлар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өчен ачык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дәрес эшкәртмәсе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.Тема:»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Сыйфат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темасын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гомумиләштереп кабатлау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284</a:t>
            </a: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бит.  </a:t>
            </a: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-”Көмеш кыңгырау”№46,16 нчы ноя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2013 </a:t>
            </a:r>
            <a:r>
              <a:rPr lang="ru-RU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нче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ел </a:t>
            </a: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.“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Әбием” шигыре, Закирова Кәримә Рашит кызы.</a:t>
            </a:r>
          </a:p>
          <a:p>
            <a:pPr algn="l" eaLnBrk="1" hangingPunct="1">
              <a:lnSpc>
                <a:spcPct val="80000"/>
              </a:lnSpc>
            </a:pPr>
            <a:r>
              <a:rPr lang="en-US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tt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Рекоменда</a:t>
            </a:r>
            <a:r>
              <a:rPr lang="ru-RU" sz="13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цияләр:</a:t>
            </a:r>
            <a:endParaRPr lang="ru-RU" sz="1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-провести обсу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дение результатов экспертной оценки и самооценки с целью повышения уровня самооценки по компетентностям в области обеспечения информационной основы деятельности.</a:t>
            </a:r>
          </a:p>
          <a:p>
            <a:pPr algn="l" eaLnBrk="1" hangingPunct="1">
              <a:lnSpc>
                <a:spcPct val="80000"/>
              </a:lnSpc>
            </a:pPr>
            <a:r>
              <a:rPr lang="tt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-повысить компетентность в области обеспечения информационной основы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10" descr="http://cs14111.vk.me/c418724/v418724673/1d15/6UU9HeSYrcI.jpg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 l="5147" t="2933" r="6772" b="4694"/>
          <a:stretch>
            <a:fillRect/>
          </a:stretch>
        </p:blipFill>
        <p:spPr>
          <a:xfrm>
            <a:off x="2339975" y="476250"/>
            <a:ext cx="1800225" cy="2232025"/>
          </a:xfrm>
          <a:noFill/>
          <a:ln/>
        </p:spPr>
      </p:pic>
      <p:pic>
        <p:nvPicPr>
          <p:cNvPr id="15364" name="Picture 4" descr="0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665" t="7649" r="16493"/>
          <a:stretch>
            <a:fillRect/>
          </a:stretch>
        </p:blipFill>
        <p:spPr>
          <a:xfrm>
            <a:off x="250825" y="188913"/>
            <a:ext cx="1905000" cy="2779712"/>
          </a:xfrm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260350"/>
            <a:ext cx="20161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C370FED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2674938"/>
            <a:ext cx="27368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 descr="B51FA18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9563" y="188913"/>
            <a:ext cx="2305050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9" descr="4DC1F8B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888" y="1557338"/>
            <a:ext cx="2411412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0" descr="25FCBA0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 flipH="1" flipV="1">
            <a:off x="4716463" y="4724400"/>
            <a:ext cx="27368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11" descr="3952B8A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00788" y="3284538"/>
            <a:ext cx="2665412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2" descr="41DE824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0825" y="3357563"/>
            <a:ext cx="18764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13" descr="82EB7C4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68538" y="3573463"/>
            <a:ext cx="20589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378</TotalTime>
  <Words>1278</Words>
  <Application>Microsoft Office PowerPoint</Application>
  <PresentationFormat>Экран (4:3)</PresentationFormat>
  <Paragraphs>101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Әсәдуллина Энҗе Васил кызы - эксперт Норма урта гомуми белем мәктәбенең татар теле һәм әдәбияты укытучысы Уку йорты: В.Ульянов исемендәге Казан Дәүләт университеты Эш стажы: 23 ел (белгечлек буенча 23 ел) Татар теле һәм әдәбияты фәннәре буенча эксперт </vt:lpstr>
      <vt:lpstr>      Зиатдинова Ләлә Мәхмүт кызы              ГББМУ “Чепья урта гомуми белем бирү мәктәбе” нең                                                       татар теле һәм әдәбияты укытучысы Предмет буенча эш стажы - 2 ел  Тестирование – 76 балл Эксперт  бәясе:  4, 29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Хаҗиева Фәридә Фәрит кызы Карадуган гомуми урта белем мәктәбе Татар теле һәм әдәбият укытучысы Стаж 15 ел (предмет буенча 5 ел) Тестирование: 79 балл Эксперт бәясе: 3,92     </vt:lpstr>
      <vt:lpstr>Презентация PowerPoint</vt:lpstr>
      <vt:lpstr>Зиннәтуллина  Гөлнара Ханнан кызы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Монысын буш калдырыгыз</dc:title>
  <dc:creator>Эндже</dc:creator>
  <cp:lastModifiedBy>Нияз</cp:lastModifiedBy>
  <cp:revision>51</cp:revision>
  <dcterms:created xsi:type="dcterms:W3CDTF">2013-11-27T15:43:05Z</dcterms:created>
  <dcterms:modified xsi:type="dcterms:W3CDTF">2013-12-04T07:40:34Z</dcterms:modified>
</cp:coreProperties>
</file>